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sldIdLst>
    <p:sldId id="256" r:id="rId2"/>
    <p:sldId id="277" r:id="rId3"/>
    <p:sldId id="266" r:id="rId4"/>
    <p:sldId id="274" r:id="rId5"/>
    <p:sldId id="267" r:id="rId6"/>
    <p:sldId id="275" r:id="rId7"/>
    <p:sldId id="268" r:id="rId8"/>
    <p:sldId id="269" r:id="rId9"/>
    <p:sldId id="270" r:id="rId10"/>
    <p:sldId id="276" r:id="rId11"/>
    <p:sldId id="271" r:id="rId12"/>
    <p:sldId id="272" r:id="rId13"/>
  </p:sldIdLst>
  <p:sldSz cx="9144000" cy="6858000" type="screen4x3"/>
  <p:notesSz cx="6858000" cy="9144000"/>
  <p:custDataLst>
    <p:tags r:id="rId1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7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7491E-8565-4460-A06D-0EB50B0E1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FAA4D-CEB1-4CE9-96DF-0911E3126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DA5E1-51A6-4D8C-9061-4F3C47A06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E2091-B88B-42B0-925B-ABF352164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3B722-6C54-40EA-8F6B-84134286A3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9C912-7E69-4EED-95A2-F555BBE902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57925-BFDD-425E-8FE8-0726F5861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D3577-1651-4541-9F40-F6FCD286E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4EB1E-5C1D-4B33-BA93-8AB906C04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F557B-7046-4BE9-A527-26E0F5D8E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1A906-E893-4340-83D3-E86E343FD3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24C32FD1-1428-4ECD-B65A-C9A8FE911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051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2E9B8453-002C-4480-ABF4-AF635C253F50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1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1600200"/>
            <a:ext cx="8077200" cy="2362200"/>
          </a:xfrm>
        </p:spPr>
        <p:txBody>
          <a:bodyPr rIns="132080"/>
          <a:lstStyle/>
          <a:p>
            <a:pPr indent="0" algn="ctr" eaLnBrk="1" hangingPunct="1"/>
            <a:r>
              <a:rPr lang="en-US" sz="4800" dirty="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2012</a:t>
            </a:r>
            <a:endParaRPr lang="en-US" sz="4800" dirty="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idx="1"/>
          </p:nvPr>
        </p:nvSpPr>
        <p:spPr>
          <a:xfrm>
            <a:off x="914400" y="3352800"/>
            <a:ext cx="6400800" cy="3505200"/>
          </a:xfrm>
        </p:spPr>
        <p:txBody>
          <a:bodyPr rIns="132080"/>
          <a:lstStyle/>
          <a:p>
            <a:pPr marL="39688" indent="0" algn="ctr" eaLnBrk="1" hangingPunct="1">
              <a:buFont typeface="Arial" charset="0"/>
              <a:buNone/>
            </a:pPr>
            <a:r>
              <a:rPr lang="en-US" dirty="0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The Hunt Continues</a:t>
            </a:r>
            <a:endParaRPr lang="en-US" dirty="0" smtClean="0">
              <a:solidFill>
                <a:srgbClr val="B42478"/>
              </a:solidFill>
              <a:latin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charset="0"/>
              <a:buNone/>
            </a:pPr>
            <a:endParaRPr lang="en-US" dirty="0" smtClean="0"/>
          </a:p>
          <a:p>
            <a:pPr marL="39688" indent="0" algn="r" eaLnBrk="1" hangingPunct="1">
              <a:buFont typeface="Arial" charset="0"/>
              <a:buNone/>
            </a:pPr>
            <a:r>
              <a:rPr lang="en-US" dirty="0" smtClean="0"/>
              <a:t>K-4 Breakout Four</a:t>
            </a:r>
          </a:p>
          <a:p>
            <a:pPr marL="39688" indent="0" algn="ctr" eaLnBrk="1" hangingPunct="1">
              <a:buFont typeface="Arial" charset="0"/>
              <a:buNone/>
            </a:pPr>
            <a:endParaRPr lang="en-US" dirty="0" smtClean="0"/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76200"/>
            <a:ext cx="2590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Action: Pair, 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391400" cy="4191000"/>
          </a:xfrm>
        </p:spPr>
        <p:txBody>
          <a:bodyPr/>
          <a:lstStyle/>
          <a:p>
            <a:pPr>
              <a:buNone/>
            </a:pPr>
            <a:r>
              <a:rPr lang="en-US" sz="3600" dirty="0" smtClean="0"/>
              <a:t>Discuss the following:</a:t>
            </a:r>
          </a:p>
          <a:p>
            <a:r>
              <a:rPr lang="en-CA" sz="2800" dirty="0" smtClean="0"/>
              <a:t>What information could you assess through observation?</a:t>
            </a:r>
            <a:endParaRPr lang="en-US" sz="2800" b="1" u="sng" dirty="0" smtClean="0"/>
          </a:p>
          <a:p>
            <a:r>
              <a:rPr lang="en-CA" sz="2800" dirty="0" smtClean="0"/>
              <a:t>What questions could you ask of students to assess understanding (conversations)?</a:t>
            </a:r>
            <a:endParaRPr lang="en-US" sz="2800" b="1" u="sng" dirty="0" smtClean="0"/>
          </a:p>
          <a:p>
            <a:r>
              <a:rPr lang="en-CA" sz="2800" dirty="0" smtClean="0"/>
              <a:t>What could you learn about the “students” from the student work? </a:t>
            </a:r>
            <a:endParaRPr lang="en-US" sz="2800" b="1" u="sng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352800"/>
          </a:xfrm>
        </p:spPr>
        <p:txBody>
          <a:bodyPr/>
          <a:lstStyle/>
          <a:p>
            <a:r>
              <a:rPr lang="en-US" dirty="0" smtClean="0"/>
              <a:t>Group discussion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 smtClean="0"/>
              <a:t>For those who are willing to make an effort, great miracles and wonderful treasures are in store. </a:t>
            </a:r>
            <a:br>
              <a:rPr lang="en-US" i="1" dirty="0" smtClean="0"/>
            </a:br>
            <a:r>
              <a:rPr lang="en-US" i="1" dirty="0" smtClean="0"/>
              <a:t>				Isaac </a:t>
            </a:r>
            <a:r>
              <a:rPr lang="en-US" i="1" dirty="0" err="1" smtClean="0"/>
              <a:t>Bashevis</a:t>
            </a:r>
            <a:r>
              <a:rPr lang="en-US" i="1" dirty="0" smtClean="0"/>
              <a:t> Singer</a:t>
            </a:r>
            <a:r>
              <a:rPr lang="en-CA" i="1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Goals: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Participants will:</a:t>
            </a:r>
            <a:endParaRPr lang="en-US" dirty="0" smtClean="0"/>
          </a:p>
          <a:p>
            <a:r>
              <a:rPr lang="en-CA" dirty="0" smtClean="0"/>
              <a:t> explore multiple-group problems and the use of a number line to represent fractions</a:t>
            </a:r>
            <a:endParaRPr lang="en-US" dirty="0" smtClean="0"/>
          </a:p>
          <a:p>
            <a:r>
              <a:rPr lang="en-CA" dirty="0" smtClean="0"/>
              <a:t> identify ways to build more purposeful assessment for learning opportunities into instruction</a:t>
            </a:r>
            <a:endParaRPr lang="en-US" dirty="0" smtClean="0"/>
          </a:p>
          <a:p>
            <a:r>
              <a:rPr lang="en-CA" dirty="0" smtClean="0"/>
              <a:t>increase understanding of the use of learning goals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Minds On: Walk the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each receive a card with a fraction represented as a picture, a number, or words.</a:t>
            </a:r>
          </a:p>
          <a:p>
            <a:r>
              <a:rPr lang="en-US" dirty="0" smtClean="0"/>
              <a:t>Arrange yourself in order along the number line.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Minds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7391400" cy="4191000"/>
          </a:xfrm>
        </p:spPr>
        <p:txBody>
          <a:bodyPr/>
          <a:lstStyle/>
          <a:p>
            <a:r>
              <a:rPr lang="en-US" sz="2800" dirty="0" smtClean="0"/>
              <a:t>What did you observe while you were collectively solving this problem?</a:t>
            </a:r>
          </a:p>
          <a:p>
            <a:r>
              <a:rPr lang="en-US" sz="2800" dirty="0" smtClean="0"/>
              <a:t>How would you “morph” this to do it in your classroom?</a:t>
            </a:r>
          </a:p>
          <a:p>
            <a:r>
              <a:rPr lang="en-CA" sz="2800" dirty="0" smtClean="0"/>
              <a:t>How does using various models and allowing students to negotiate their position on the number line facilitate their understanding of both number lines and the size of fractions?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 group of four, identify who will be A, B, C, and D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191000"/>
          </a:xfrm>
        </p:spPr>
        <p:txBody>
          <a:bodyPr/>
          <a:lstStyle/>
          <a:p>
            <a:r>
              <a:rPr lang="en-US" sz="2800" dirty="0" smtClean="0"/>
              <a:t>In a group of four, identify who will be A, B, C, and D</a:t>
            </a:r>
          </a:p>
          <a:p>
            <a:r>
              <a:rPr lang="en-US" sz="2800" dirty="0" smtClean="0"/>
              <a:t>A and B will be doing some problem solving</a:t>
            </a:r>
          </a:p>
          <a:p>
            <a:endParaRPr lang="en-US" sz="2800" dirty="0" smtClean="0"/>
          </a:p>
          <a:p>
            <a:r>
              <a:rPr lang="en-US" sz="2800" dirty="0" smtClean="0"/>
              <a:t>C will be writing down observations of what the pair are doing</a:t>
            </a:r>
          </a:p>
          <a:p>
            <a:endParaRPr lang="en-US" sz="2800" dirty="0" smtClean="0"/>
          </a:p>
          <a:p>
            <a:r>
              <a:rPr lang="en-US" sz="2800" dirty="0" smtClean="0"/>
              <a:t>D will be scribing as much as possible of what A and B are saying, and asking questions to clarify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705600" cy="5257800"/>
          </a:xfrm>
        </p:spPr>
        <p:txBody>
          <a:bodyPr/>
          <a:lstStyle/>
          <a:p>
            <a:r>
              <a:rPr lang="en-US" dirty="0" smtClean="0"/>
              <a:t>How would you share 3 brownies between 4 children?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Growing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048000"/>
          </a:xfrm>
        </p:spPr>
        <p:txBody>
          <a:bodyPr/>
          <a:lstStyle/>
          <a:p>
            <a:r>
              <a:rPr lang="en-CA" i="1" dirty="0" smtClean="0"/>
              <a:t>“Teachers will obtain assessment information through a variety of means, which may include formal and information observations, discussions, learning conversations, questioning, conferences…”</a:t>
            </a:r>
          </a:p>
          <a:p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191000"/>
            <a:ext cx="1906106" cy="245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Action: Pair, 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0"/>
            <a:ext cx="9144000" cy="2819400"/>
          </a:xfrm>
        </p:spPr>
        <p:txBody>
          <a:bodyPr/>
          <a:lstStyle/>
          <a:p>
            <a:r>
              <a:rPr lang="en-US" sz="3600" dirty="0" smtClean="0"/>
              <a:t>Partner A and C will join with partner B and D from another group.  Partner A will bring the chart paper from the group.</a:t>
            </a:r>
          </a:p>
          <a:p>
            <a:r>
              <a:rPr lang="en-US" sz="3600" dirty="0" smtClean="0"/>
              <a:t>Each person will record their own notes from the following group discussion.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th CAMPPP 2011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62&quot;/&gt;&lt;/object&gt;&lt;object type=&quot;3&quot; unique_id=&quot;10006&quot;&gt;&lt;property id=&quot;20148&quot; value=&quot;5&quot;/&gt;&lt;property id=&quot;20300&quot; value=&quot;Slide 3&quot;/&gt;&lt;property id=&quot;20307&quot; value=&quot;263&quot;/&gt;&lt;/object&gt;&lt;object type=&quot;3&quot; unique_id=&quot;10007&quot;&gt;&lt;property id=&quot;20148&quot; value=&quot;5&quot;/&gt;&lt;property id=&quot;20300&quot; value=&quot;Slide 4&quot;/&gt;&lt;property id=&quot;20307&quot; value=&quot;264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</TotalTime>
  <Pages>0</Pages>
  <Words>394</Words>
  <Characters>0</Characters>
  <Application>Microsoft Office PowerPoint</Application>
  <PresentationFormat>On-screen Show (4:3)</PresentationFormat>
  <Lines>0</Lines>
  <Paragraphs>54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2_Default Design</vt:lpstr>
      <vt:lpstr>Math CAMPPP 2012</vt:lpstr>
      <vt:lpstr>Learning Goals:</vt:lpstr>
      <vt:lpstr>Minds On: Walk the Line</vt:lpstr>
      <vt:lpstr>Minds On</vt:lpstr>
      <vt:lpstr>Action</vt:lpstr>
      <vt:lpstr>Action</vt:lpstr>
      <vt:lpstr>The Problem</vt:lpstr>
      <vt:lpstr>From Growing Success</vt:lpstr>
      <vt:lpstr>Action: Pair, Square</vt:lpstr>
      <vt:lpstr>Action: Pair, Square</vt:lpstr>
      <vt:lpstr>Consolidation</vt:lpstr>
      <vt:lpstr>Reflection: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creator>CSC</dc:creator>
  <cp:lastModifiedBy>cchaput</cp:lastModifiedBy>
  <cp:revision>30</cp:revision>
  <dcterms:modified xsi:type="dcterms:W3CDTF">2012-07-25T16:26:21Z</dcterms:modified>
</cp:coreProperties>
</file>